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71" r:id="rId3"/>
    <p:sldId id="474" r:id="rId4"/>
    <p:sldId id="257" r:id="rId5"/>
    <p:sldId id="408" r:id="rId6"/>
    <p:sldId id="407" r:id="rId7"/>
    <p:sldId id="372" r:id="rId8"/>
    <p:sldId id="397" r:id="rId9"/>
    <p:sldId id="416" r:id="rId10"/>
    <p:sldId id="373" r:id="rId11"/>
    <p:sldId id="401" r:id="rId12"/>
    <p:sldId id="481" r:id="rId13"/>
    <p:sldId id="482" r:id="rId14"/>
    <p:sldId id="483" r:id="rId15"/>
    <p:sldId id="473" r:id="rId16"/>
    <p:sldId id="418" r:id="rId17"/>
    <p:sldId id="399" r:id="rId18"/>
    <p:sldId id="400" r:id="rId19"/>
    <p:sldId id="403" r:id="rId20"/>
    <p:sldId id="421" r:id="rId21"/>
    <p:sldId id="419" r:id="rId22"/>
    <p:sldId id="422" r:id="rId23"/>
    <p:sldId id="476" r:id="rId24"/>
    <p:sldId id="410" r:id="rId25"/>
    <p:sldId id="477" r:id="rId26"/>
    <p:sldId id="423" r:id="rId27"/>
    <p:sldId id="387" r:id="rId28"/>
    <p:sldId id="478" r:id="rId29"/>
    <p:sldId id="471" r:id="rId30"/>
    <p:sldId id="464" r:id="rId31"/>
    <p:sldId id="380" r:id="rId32"/>
    <p:sldId id="390" r:id="rId33"/>
    <p:sldId id="388" r:id="rId34"/>
    <p:sldId id="404" r:id="rId35"/>
    <p:sldId id="405" r:id="rId36"/>
    <p:sldId id="475" r:id="rId37"/>
    <p:sldId id="413" r:id="rId38"/>
    <p:sldId id="47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29DCF8-FDBB-4CBA-9A5E-A122575071B5}">
          <p14:sldIdLst>
            <p14:sldId id="256"/>
            <p14:sldId id="371"/>
            <p14:sldId id="474"/>
            <p14:sldId id="257"/>
            <p14:sldId id="408"/>
            <p14:sldId id="407"/>
            <p14:sldId id="372"/>
            <p14:sldId id="397"/>
            <p14:sldId id="416"/>
            <p14:sldId id="373"/>
            <p14:sldId id="401"/>
            <p14:sldId id="481"/>
            <p14:sldId id="482"/>
            <p14:sldId id="483"/>
            <p14:sldId id="473"/>
            <p14:sldId id="418"/>
            <p14:sldId id="399"/>
            <p14:sldId id="400"/>
            <p14:sldId id="403"/>
            <p14:sldId id="421"/>
            <p14:sldId id="419"/>
            <p14:sldId id="422"/>
            <p14:sldId id="476"/>
            <p14:sldId id="410"/>
            <p14:sldId id="477"/>
            <p14:sldId id="423"/>
            <p14:sldId id="387"/>
            <p14:sldId id="478"/>
            <p14:sldId id="471"/>
            <p14:sldId id="464"/>
            <p14:sldId id="380"/>
            <p14:sldId id="390"/>
            <p14:sldId id="388"/>
            <p14:sldId id="404"/>
            <p14:sldId id="405"/>
            <p14:sldId id="475"/>
            <p14:sldId id="413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0FBBC-A952-4F31-94AC-6E51F7CA8E2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7F3E-A30F-45CB-ACF7-2A512CAEC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reading from the database, you will only see data that has      been committed (no dirty reads).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writing to the database, you will only overwrite data that has been committed (no dirty writes).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 write is delayed until the first write’s transaction has committed or aborted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Old version = previously committed data</a:t>
            </a:r>
          </a:p>
          <a:p>
            <a:r>
              <a:rPr lang="en-US" sz="2400" dirty="0"/>
              <a:t>Used by:</a:t>
            </a:r>
          </a:p>
          <a:p>
            <a:pPr lvl="1"/>
            <a:r>
              <a:rPr lang="en-US" dirty="0"/>
              <a:t>Update/delete operations under RCSI </a:t>
            </a:r>
          </a:p>
          <a:p>
            <a:pPr lvl="1"/>
            <a:r>
              <a:rPr lang="en-US" dirty="0"/>
              <a:t>Online index operations, triggers, MARS</a:t>
            </a:r>
          </a:p>
          <a:p>
            <a:endParaRPr lang="en-US" dirty="0"/>
          </a:p>
          <a:p>
            <a:r>
              <a:rPr lang="en-US" dirty="0"/>
              <a:t>SQL Server stores old versions of rows in a special part of tempdb When update/delete operations run, they copy data from original table to version store in tempdb Original rows in the table are modified with 14-byte pointer to reference the old version in tempdb When active transactions finish and no transactions are using VS records, then old versions are removed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2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from any different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Introduces skipped or duplicate rows, and non-repeatable 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0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Ad-hoc reporting queries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Large analytical scans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F589-5F73-6B0F-A128-2DB02CE7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E0315-C96D-9FC3-1F6A-900AB7B22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63699-0216-357E-13E6-95A9DAFD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E5551-6EDB-523C-EA94-13955014A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E4F0-1703-57BE-F685-2C1763A3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E6708-F051-D7D7-0092-B3DD8A570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F3E33-9B42-0B1E-22C3-B0B68D0C0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D106F-F709-F26C-E377-28299409E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3E7B-F04C-B959-C141-2289B804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F5A87-A0C8-93E3-C14D-9FE92DDBE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FC089-E103-4801-F7C6-6D1A5D21A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73A97-FE44-813D-6646-2DF67C8F1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4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maintains several versions of an object side by side, this technique is known as multi version concurrency control (MVCC).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7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RCSI SI optimistic cos readers writes don’t block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9D55-BE5D-1AD0-82DE-AC60571FA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0392E-157C-E0E0-F61F-0AD57C973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5DC7-B1C3-CE19-3875-36D56EC7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A5600-04CB-F3E2-0100-7E1DBDA1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C93B2-B3CF-3745-D407-5281CEFC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9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D1EB-3EF8-59FD-FB7B-962EFB9A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30633-8899-327F-2555-CD20054B8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EDE3-4C08-0D53-8343-4775CD6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1CC0-8932-569E-C6BD-237F0EFA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3115-C42A-F11B-8A2D-E1AB102A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E6744-FE3F-465E-F1B0-1276628D8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5BD9-5A83-9102-DB3B-04CFDE8B9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39BF-03B7-6BAD-EF71-E2D77A61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1CEB1-B45B-DB87-E240-038CCE73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C413F-7458-F0A5-8C60-0995FB62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8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9FB7-46DD-F587-2D94-DAE841C4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15B0-F943-D350-AB99-20F2446C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93D27-32B1-F3F8-FB58-1FC72554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6AB1-C766-6952-7164-119E7E6A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B037-509F-B0A0-2B3A-35081501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8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060-419F-6BBD-B358-20960F2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40F1-97F7-3C2B-C01C-B426BDA9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4798-88B3-68D7-F988-1D4B5EA4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01A2-4134-634F-542E-7DE934C2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CC7C-CF18-98EC-196D-989D242F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998D-E510-95B2-FDC3-87413180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E9A0-020D-54B9-1E82-83F9A76FD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F56B6-3898-A0C2-634E-3E917794E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690B-3AF0-4CEF-7ABB-DC918344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29B4-42E4-3DB4-8967-514951DB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EB3F8-F526-8CC2-F8C4-5A8C223D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2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1F55-BD11-D702-81DD-E0C9DEE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09D17-144B-D313-9CDA-8DD84187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D6DC2-E040-01E2-16A7-C208A4BC7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751CC-54EB-FB9E-0735-730E97DB2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6061-F23B-7BD0-99E4-54D6A782F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46854-0E40-0699-C89B-FEB5CC64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340EB-0D0A-8F33-B840-E8F05BE9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AF015-8CF5-5A24-99AD-345D5E01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E441-D97F-265B-7A6A-3D486E4F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E523-3BEC-D586-9FFA-2FD04CA9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162B5-4D01-2D18-DCAA-CD7A024D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8D04E-4925-4CCF-FEBF-8220D031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1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D014-ADCB-9543-4C54-67967545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FD5EB-428E-B728-FDF2-09F0BA02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08D6-88A5-F9CE-2B25-DB841349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0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F752-25F9-3091-9AD9-0EB2E52E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5C3A2-8BAA-0434-4B79-21EA5EB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04C63-B022-00FE-ACDA-1B3AC5DF0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79588-C61C-C6FB-C0CF-E93FEB20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7B5FA-4835-B970-B64B-8F1E573C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484DA-CDA5-DC6A-3381-689FBEB6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2F00-E068-5E39-3EE2-DE705268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8A667-0955-AF2A-AF0F-F165041C2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F47F6-9364-2870-53BA-28BB519EB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1AAF5-D752-312B-AD66-000400BB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EF98-F00C-4FD1-4EE9-42E8F853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C9C60-023E-4195-F92E-023F0B9D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90409-6581-774B-8423-97312D5E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71D4-F2D6-680A-E36F-48EA8A03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8F55E-D24B-703F-52E9-1E7B4C0FB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961AC-5C82-426F-9E14-F78E78635386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9776-BC8A-1C44-D0D3-51AF8A25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1C03-6247-9A71-274A-A616F34D8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7" Type="http://schemas.openxmlformats.org/officeDocument/2006/relationships/image" Target="../media/image4.png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ipriyasb/RCSI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FDAD-B83C-6C57-7D4C-AB5AD5F6D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09" y="1051103"/>
            <a:ext cx="1101898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Maximize Performance Using Read Committed Snapshot Isolation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92C4A1-B239-D023-7CA4-2E2F12B4E04E}"/>
              </a:ext>
            </a:extLst>
          </p:cNvPr>
          <p:cNvSpPr txBox="1">
            <a:spLocks/>
          </p:cNvSpPr>
          <p:nvPr/>
        </p:nvSpPr>
        <p:spPr>
          <a:xfrm>
            <a:off x="8411993" y="4613097"/>
            <a:ext cx="3677265" cy="1950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Haripriya Naidu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She/Her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Database Administrator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SQL Sat Boston 9/27/25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F9A3-252B-7F21-80C1-23B7CE9C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2582718"/>
            <a:ext cx="5763492" cy="16925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Committed 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Snapshot Isolation</a:t>
            </a:r>
          </a:p>
        </p:txBody>
      </p:sp>
    </p:spTree>
    <p:extLst>
      <p:ext uri="{BB962C8B-B14F-4D97-AF65-F5344CB8AC3E}">
        <p14:creationId xmlns:p14="http://schemas.microsoft.com/office/powerpoint/2010/main" val="252338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D5C6-358C-AAEE-3C5F-8DE95D3A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4B79-D3A3-92A3-68AC-5334B545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What is Read Committed Snapshot Isolation(RCSI)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28920-CC4A-12F4-E3E4-1FD04DC5C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versioning-based isolation level</a:t>
            </a:r>
          </a:p>
          <a:p>
            <a:r>
              <a:rPr lang="en-US" dirty="0"/>
              <a:t>UPDATE/DELETE operations:</a:t>
            </a:r>
          </a:p>
          <a:p>
            <a:pPr lvl="1"/>
            <a:r>
              <a:rPr lang="en-US" dirty="0"/>
              <a:t>Make a copy of </a:t>
            </a:r>
            <a:r>
              <a:rPr lang="en-US" b="1" dirty="0"/>
              <a:t>previously</a:t>
            </a:r>
            <a:r>
              <a:rPr lang="en-US" dirty="0"/>
              <a:t> </a:t>
            </a:r>
            <a:r>
              <a:rPr lang="en-US" b="1" dirty="0"/>
              <a:t>committed</a:t>
            </a:r>
            <a:r>
              <a:rPr lang="en-US" dirty="0"/>
              <a:t> data to tempdb </a:t>
            </a:r>
          </a:p>
          <a:p>
            <a:r>
              <a:rPr lang="en-US" dirty="0"/>
              <a:t>Read operations </a:t>
            </a:r>
          </a:p>
          <a:p>
            <a:pPr lvl="1"/>
            <a:r>
              <a:rPr lang="en-US" dirty="0"/>
              <a:t>No Shared(S) lock </a:t>
            </a:r>
          </a:p>
          <a:p>
            <a:pPr lvl="1"/>
            <a:r>
              <a:rPr lang="en-US" dirty="0"/>
              <a:t>Read data from snapshot in TempDB</a:t>
            </a:r>
          </a:p>
          <a:p>
            <a:r>
              <a:rPr lang="en-US" dirty="0"/>
              <a:t>Write happens on the original table</a:t>
            </a:r>
          </a:p>
          <a:p>
            <a:r>
              <a:rPr lang="en-US" dirty="0"/>
              <a:t>No read/write blocking</a:t>
            </a:r>
          </a:p>
          <a:p>
            <a:r>
              <a:rPr lang="en-US" dirty="0"/>
              <a:t>INSERT statements don’t need to be versioned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92F6-714C-D321-D64B-AE76DC35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2ADE-F224-F68D-7E6C-EF7453F7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Scenario 1 – Write and Read operation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3C509A-ADE2-192C-290E-95386DB0D53B}"/>
              </a:ext>
            </a:extLst>
          </p:cNvPr>
          <p:cNvSpPr/>
          <p:nvPr/>
        </p:nvSpPr>
        <p:spPr>
          <a:xfrm>
            <a:off x="6138650" y="4807089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92E425-8B35-94F7-E4D3-D02B7B8E08A3}"/>
              </a:ext>
            </a:extLst>
          </p:cNvPr>
          <p:cNvSpPr/>
          <p:nvPr/>
        </p:nvSpPr>
        <p:spPr>
          <a:xfrm>
            <a:off x="5842995" y="2883962"/>
            <a:ext cx="2770632" cy="1084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Tempdb </a:t>
            </a:r>
          </a:p>
          <a:p>
            <a:pPr algn="ctr"/>
            <a:r>
              <a:rPr lang="en-US" b="1" dirty="0"/>
              <a:t>Version Store</a:t>
            </a:r>
          </a:p>
          <a:p>
            <a:pPr algn="ctr"/>
            <a:r>
              <a:rPr lang="en-US" b="1" dirty="0"/>
              <a:t> </a:t>
            </a:r>
          </a:p>
        </p:txBody>
      </p:sp>
      <p:pic>
        <p:nvPicPr>
          <p:cNvPr id="22" name="Graphic 21" descr="Line arrow: Clockwise curve with solid fill">
            <a:extLst>
              <a:ext uri="{FF2B5EF4-FFF2-40B4-BE49-F238E27FC236}">
                <a16:creationId xmlns:a16="http://schemas.microsoft.com/office/drawing/2014/main" id="{75A120B9-59C8-3031-8D5E-680B18442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432" y="393053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D16EB9-734F-2D25-64FD-912A611FB25B}"/>
              </a:ext>
            </a:extLst>
          </p:cNvPr>
          <p:cNvSpPr txBox="1"/>
          <p:nvPr/>
        </p:nvSpPr>
        <p:spPr>
          <a:xfrm>
            <a:off x="7225262" y="4085538"/>
            <a:ext cx="160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Before update runs, copy of Orders rows is made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21401E-902D-2F29-4F19-3A519D8EC269}"/>
              </a:ext>
            </a:extLst>
          </p:cNvPr>
          <p:cNvCxnSpPr>
            <a:cxnSpLocks/>
          </p:cNvCxnSpPr>
          <p:nvPr/>
        </p:nvCxnSpPr>
        <p:spPr>
          <a:xfrm flipV="1">
            <a:off x="7232118" y="5296299"/>
            <a:ext cx="0" cy="59029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AD363D-7279-CC46-B102-AA7188571780}"/>
              </a:ext>
            </a:extLst>
          </p:cNvPr>
          <p:cNvSpPr txBox="1"/>
          <p:nvPr/>
        </p:nvSpPr>
        <p:spPr>
          <a:xfrm>
            <a:off x="5769373" y="5886591"/>
            <a:ext cx="32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UPDATE dbo.Orders SET id =1;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Gets X lock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4E0A9A-5FED-973B-FDEF-55EC8A45A5FE}"/>
              </a:ext>
            </a:extLst>
          </p:cNvPr>
          <p:cNvCxnSpPr>
            <a:cxnSpLocks/>
          </p:cNvCxnSpPr>
          <p:nvPr/>
        </p:nvCxnSpPr>
        <p:spPr>
          <a:xfrm>
            <a:off x="4568005" y="3487288"/>
            <a:ext cx="127499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220114-3FBA-BB5A-0E31-1383EC47045D}"/>
              </a:ext>
            </a:extLst>
          </p:cNvPr>
          <p:cNvSpPr txBox="1"/>
          <p:nvPr/>
        </p:nvSpPr>
        <p:spPr>
          <a:xfrm>
            <a:off x="4479465" y="2943008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3452F0-02C6-C616-2687-3B484B38DAD4}"/>
              </a:ext>
            </a:extLst>
          </p:cNvPr>
          <p:cNvSpPr txBox="1"/>
          <p:nvPr/>
        </p:nvSpPr>
        <p:spPr>
          <a:xfrm>
            <a:off x="4104629" y="3636772"/>
            <a:ext cx="197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Not blocked, reads from version store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1FEB8AC-74FB-79FB-2AAA-6669F32153DB}"/>
              </a:ext>
            </a:extLst>
          </p:cNvPr>
          <p:cNvSpPr/>
          <p:nvPr/>
        </p:nvSpPr>
        <p:spPr>
          <a:xfrm>
            <a:off x="5288729" y="1900074"/>
            <a:ext cx="2106891" cy="8371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 comes first, then read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6EA572-9A47-D2B9-CDB9-4BB06EAC48CF}"/>
              </a:ext>
            </a:extLst>
          </p:cNvPr>
          <p:cNvSpPr/>
          <p:nvPr/>
        </p:nvSpPr>
        <p:spPr>
          <a:xfrm>
            <a:off x="3287583" y="1673808"/>
            <a:ext cx="5830980" cy="49343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/>
      <p:bldP spid="27" grpId="0"/>
      <p:bldP spid="31" grpId="0"/>
      <p:bldP spid="32" grpId="0"/>
      <p:bldP spid="33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5A3A-3047-6CA2-3595-1A849C99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EBFB-1F30-CE03-030F-F704D381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Scenario 2 – Only Read operation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4E2F74-2C2E-33DD-7773-C77BE43E84E9}"/>
              </a:ext>
            </a:extLst>
          </p:cNvPr>
          <p:cNvSpPr/>
          <p:nvPr/>
        </p:nvSpPr>
        <p:spPr>
          <a:xfrm>
            <a:off x="6138650" y="4807089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C0CF7-0DEE-2C81-0453-9A3986DE720E}"/>
              </a:ext>
            </a:extLst>
          </p:cNvPr>
          <p:cNvSpPr/>
          <p:nvPr/>
        </p:nvSpPr>
        <p:spPr>
          <a:xfrm>
            <a:off x="5842995" y="2883962"/>
            <a:ext cx="2770632" cy="1084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Tempdb </a:t>
            </a:r>
          </a:p>
          <a:p>
            <a:pPr algn="ctr"/>
            <a:r>
              <a:rPr lang="en-US" b="1" dirty="0"/>
              <a:t>Version Store</a:t>
            </a:r>
          </a:p>
          <a:p>
            <a:pPr algn="ctr"/>
            <a:r>
              <a:rPr lang="en-US" b="1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BE9B4F-8C21-935F-DA97-618CC31586CD}"/>
              </a:ext>
            </a:extLst>
          </p:cNvPr>
          <p:cNvCxnSpPr>
            <a:cxnSpLocks/>
          </p:cNvCxnSpPr>
          <p:nvPr/>
        </p:nvCxnSpPr>
        <p:spPr>
          <a:xfrm>
            <a:off x="4769173" y="5041768"/>
            <a:ext cx="127499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E8AB60-E91E-3C1C-9FF4-DFF8008AFBBE}"/>
              </a:ext>
            </a:extLst>
          </p:cNvPr>
          <p:cNvSpPr txBox="1"/>
          <p:nvPr/>
        </p:nvSpPr>
        <p:spPr>
          <a:xfrm>
            <a:off x="4680633" y="4497488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459ADEC-52D3-1BCB-14E6-D6E9A367D8BE}"/>
              </a:ext>
            </a:extLst>
          </p:cNvPr>
          <p:cNvSpPr/>
          <p:nvPr/>
        </p:nvSpPr>
        <p:spPr>
          <a:xfrm>
            <a:off x="5288729" y="1900074"/>
            <a:ext cx="2106891" cy="8371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concurrent operations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B834D56-1442-3FA1-D800-9E894B781CAB}"/>
              </a:ext>
            </a:extLst>
          </p:cNvPr>
          <p:cNvSpPr/>
          <p:nvPr/>
        </p:nvSpPr>
        <p:spPr>
          <a:xfrm>
            <a:off x="3287583" y="1673808"/>
            <a:ext cx="5830980" cy="49343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4EC67-4228-BDB7-2371-81FD91B90842}"/>
              </a:ext>
            </a:extLst>
          </p:cNvPr>
          <p:cNvSpPr txBox="1"/>
          <p:nvPr/>
        </p:nvSpPr>
        <p:spPr>
          <a:xfrm>
            <a:off x="4203192" y="3164564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need to access version store</a:t>
            </a:r>
          </a:p>
        </p:txBody>
      </p:sp>
    </p:spTree>
    <p:extLst>
      <p:ext uri="{BB962C8B-B14F-4D97-AF65-F5344CB8AC3E}">
        <p14:creationId xmlns:p14="http://schemas.microsoft.com/office/powerpoint/2010/main" val="27625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1" grpId="0"/>
      <p:bldP spid="33" grpId="0" animBg="1"/>
      <p:bldP spid="37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7E88-6581-54BA-3AF7-F73BF82A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F0FE-BC56-0648-5F55-7DC19D79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Scenario 3 – Read and Write Operation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620893-2F0E-6E88-621D-DDE9012336EB}"/>
              </a:ext>
            </a:extLst>
          </p:cNvPr>
          <p:cNvSpPr/>
          <p:nvPr/>
        </p:nvSpPr>
        <p:spPr>
          <a:xfrm>
            <a:off x="6138650" y="4807089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D0E8D7-E19C-0063-13B4-8CF48B371CFA}"/>
              </a:ext>
            </a:extLst>
          </p:cNvPr>
          <p:cNvSpPr/>
          <p:nvPr/>
        </p:nvSpPr>
        <p:spPr>
          <a:xfrm>
            <a:off x="5842995" y="2883962"/>
            <a:ext cx="2770632" cy="1084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Tempdb </a:t>
            </a:r>
          </a:p>
          <a:p>
            <a:pPr algn="ctr"/>
            <a:r>
              <a:rPr lang="en-US" b="1" dirty="0"/>
              <a:t>Version Store</a:t>
            </a:r>
          </a:p>
          <a:p>
            <a:pPr algn="ctr"/>
            <a:r>
              <a:rPr lang="en-US" b="1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73FA7A-7AA6-3C27-692F-8CB44211D4C3}"/>
              </a:ext>
            </a:extLst>
          </p:cNvPr>
          <p:cNvCxnSpPr>
            <a:cxnSpLocks/>
          </p:cNvCxnSpPr>
          <p:nvPr/>
        </p:nvCxnSpPr>
        <p:spPr>
          <a:xfrm>
            <a:off x="4769173" y="5041768"/>
            <a:ext cx="127499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02528F-C4CC-7738-C795-8A3E0F56134A}"/>
              </a:ext>
            </a:extLst>
          </p:cNvPr>
          <p:cNvSpPr txBox="1"/>
          <p:nvPr/>
        </p:nvSpPr>
        <p:spPr>
          <a:xfrm>
            <a:off x="4680633" y="4497488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2C4683-8F3F-C7FB-9E6B-6896E3D09201}"/>
              </a:ext>
            </a:extLst>
          </p:cNvPr>
          <p:cNvSpPr/>
          <p:nvPr/>
        </p:nvSpPr>
        <p:spPr>
          <a:xfrm>
            <a:off x="5288729" y="1900074"/>
            <a:ext cx="2106891" cy="8371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comes first, then write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A84B8C1-2B71-A419-1125-9D75180E2AA7}"/>
              </a:ext>
            </a:extLst>
          </p:cNvPr>
          <p:cNvSpPr/>
          <p:nvPr/>
        </p:nvSpPr>
        <p:spPr>
          <a:xfrm>
            <a:off x="3287583" y="1673808"/>
            <a:ext cx="5830980" cy="49343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857FA2-9256-3BF7-88E8-CD649339A7D7}"/>
              </a:ext>
            </a:extLst>
          </p:cNvPr>
          <p:cNvCxnSpPr>
            <a:cxnSpLocks/>
          </p:cNvCxnSpPr>
          <p:nvPr/>
        </p:nvCxnSpPr>
        <p:spPr>
          <a:xfrm flipV="1">
            <a:off x="7232118" y="5296299"/>
            <a:ext cx="0" cy="59029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ECDF4E-6750-2E12-3E9F-BB80C49940AB}"/>
              </a:ext>
            </a:extLst>
          </p:cNvPr>
          <p:cNvSpPr txBox="1"/>
          <p:nvPr/>
        </p:nvSpPr>
        <p:spPr>
          <a:xfrm>
            <a:off x="5769373" y="5886591"/>
            <a:ext cx="32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UPDATE dbo.Orders SET id =1;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Gets U lock</a:t>
            </a:r>
          </a:p>
        </p:txBody>
      </p:sp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207FC487-294C-5527-34AA-7A4E40B03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432" y="393053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C4133-4BE1-E036-02A7-300613D903F8}"/>
              </a:ext>
            </a:extLst>
          </p:cNvPr>
          <p:cNvSpPr txBox="1"/>
          <p:nvPr/>
        </p:nvSpPr>
        <p:spPr>
          <a:xfrm>
            <a:off x="7225262" y="4085538"/>
            <a:ext cx="160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Before update runs, copy of Orders rows is made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34B5BA-8840-5A46-D449-E637E23A7388}"/>
              </a:ext>
            </a:extLst>
          </p:cNvPr>
          <p:cNvCxnSpPr>
            <a:cxnSpLocks/>
          </p:cNvCxnSpPr>
          <p:nvPr/>
        </p:nvCxnSpPr>
        <p:spPr>
          <a:xfrm>
            <a:off x="4480195" y="3591145"/>
            <a:ext cx="127499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FF824D-A7A0-F73F-4A3E-000E3799AD08}"/>
              </a:ext>
            </a:extLst>
          </p:cNvPr>
          <p:cNvSpPr txBox="1"/>
          <p:nvPr/>
        </p:nvSpPr>
        <p:spPr>
          <a:xfrm>
            <a:off x="4391655" y="3046865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96342-7EE4-56E6-F50F-019430304F99}"/>
              </a:ext>
            </a:extLst>
          </p:cNvPr>
          <p:cNvSpPr txBox="1"/>
          <p:nvPr/>
        </p:nvSpPr>
        <p:spPr>
          <a:xfrm>
            <a:off x="4360906" y="3668325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Reads from </a:t>
            </a:r>
          </a:p>
          <a:p>
            <a:r>
              <a:rPr lang="en-US" sz="1400" dirty="0"/>
              <a:t>version 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83836-5E9F-BB85-D18E-A57932AB4EB3}"/>
              </a:ext>
            </a:extLst>
          </p:cNvPr>
          <p:cNvSpPr txBox="1"/>
          <p:nvPr/>
        </p:nvSpPr>
        <p:spPr>
          <a:xfrm>
            <a:off x="4680633" y="5066884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Reads from </a:t>
            </a:r>
          </a:p>
          <a:p>
            <a:r>
              <a:rPr lang="en-US" sz="1400" dirty="0"/>
              <a:t>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608CE-DEC8-5AAD-889D-DA4486D67396}"/>
              </a:ext>
            </a:extLst>
          </p:cNvPr>
          <p:cNvSpPr txBox="1"/>
          <p:nvPr/>
        </p:nvSpPr>
        <p:spPr>
          <a:xfrm>
            <a:off x="5706568" y="5896633"/>
            <a:ext cx="32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UPDATE dbo.Orders SET id =1;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Changes to X lock</a:t>
            </a:r>
          </a:p>
        </p:txBody>
      </p:sp>
    </p:spTree>
    <p:extLst>
      <p:ext uri="{BB962C8B-B14F-4D97-AF65-F5344CB8AC3E}">
        <p14:creationId xmlns:p14="http://schemas.microsoft.com/office/powerpoint/2010/main" val="27230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1" grpId="0"/>
      <p:bldP spid="31" grpId="1"/>
      <p:bldP spid="33" grpId="0" animBg="1"/>
      <p:bldP spid="37" grpId="0" animBg="1"/>
      <p:bldP spid="5" grpId="0"/>
      <p:bldP spid="5" grpId="1"/>
      <p:bldP spid="7" grpId="0"/>
      <p:bldP spid="9" grpId="0"/>
      <p:bldP spid="10" grpId="0"/>
      <p:bldP spid="11" grpId="0"/>
      <p:bldP spid="11" grpId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75AC-F225-7327-28BB-7C0216B2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short</a:t>
            </a:r>
            <a:r>
              <a:rPr lang="en-US" dirty="0"/>
              <a:t>..</a:t>
            </a:r>
          </a:p>
        </p:txBody>
      </p:sp>
      <p:pic>
        <p:nvPicPr>
          <p:cNvPr id="5" name="Content Placeholder 4" descr="A black line drawing of arrows&#10;&#10;AI-generated content may be incorrect.">
            <a:extLst>
              <a:ext uri="{FF2B5EF4-FFF2-40B4-BE49-F238E27FC236}">
                <a16:creationId xmlns:a16="http://schemas.microsoft.com/office/drawing/2014/main" id="{A4FA5DF2-A764-D888-FF8F-66C10631A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99" y="2402618"/>
            <a:ext cx="3244645" cy="3318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DBD3D-07D4-8F73-982D-6CE5A88C14FE}"/>
              </a:ext>
            </a:extLst>
          </p:cNvPr>
          <p:cNvSpPr txBox="1"/>
          <p:nvPr/>
        </p:nvSpPr>
        <p:spPr>
          <a:xfrm>
            <a:off x="4029061" y="2878795"/>
            <a:ext cx="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C334A-1C11-7576-7BD7-1EF94E6C16C8}"/>
              </a:ext>
            </a:extLst>
          </p:cNvPr>
          <p:cNvSpPr txBox="1"/>
          <p:nvPr/>
        </p:nvSpPr>
        <p:spPr>
          <a:xfrm>
            <a:off x="3972527" y="4744010"/>
            <a:ext cx="7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Read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5EA2BF-7FD6-71AE-E0F7-FC11A157EF9A}"/>
              </a:ext>
            </a:extLst>
          </p:cNvPr>
          <p:cNvSpPr/>
          <p:nvPr/>
        </p:nvSpPr>
        <p:spPr>
          <a:xfrm>
            <a:off x="4815642" y="2121503"/>
            <a:ext cx="1618685" cy="792119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User DB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A6EE13-8FC6-6AC5-1BF8-16A7DA6C7E1D}"/>
              </a:ext>
            </a:extLst>
          </p:cNvPr>
          <p:cNvSpPr/>
          <p:nvPr/>
        </p:nvSpPr>
        <p:spPr>
          <a:xfrm>
            <a:off x="4815642" y="4928676"/>
            <a:ext cx="1804613" cy="792119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Version Store - TempDB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60B0E-9D4E-E1B2-5DFC-2F450F08C66D}"/>
              </a:ext>
            </a:extLst>
          </p:cNvPr>
          <p:cNvSpPr txBox="1"/>
          <p:nvPr/>
        </p:nvSpPr>
        <p:spPr>
          <a:xfrm>
            <a:off x="6434327" y="369237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read vs write blocking</a:t>
            </a:r>
          </a:p>
        </p:txBody>
      </p:sp>
    </p:spTree>
    <p:extLst>
      <p:ext uri="{BB962C8B-B14F-4D97-AF65-F5344CB8AC3E}">
        <p14:creationId xmlns:p14="http://schemas.microsoft.com/office/powerpoint/2010/main" val="207126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336-A84F-1E73-8074-BC2C4DFA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Enable RCSI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27648-56F6-5121-09FF-DE0BAF379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is OFF</a:t>
            </a:r>
          </a:p>
          <a:p>
            <a:r>
              <a:rPr lang="en-US" dirty="0"/>
              <a:t>Enable Read Committed</a:t>
            </a:r>
            <a:br>
              <a:rPr lang="en-US" dirty="0"/>
            </a:br>
            <a:r>
              <a:rPr lang="en-US" dirty="0"/>
              <a:t>Snapshot </a:t>
            </a:r>
          </a:p>
          <a:p>
            <a:r>
              <a:rPr lang="en-US" dirty="0"/>
              <a:t>Allow Snapshot Isolation is </a:t>
            </a:r>
            <a:br>
              <a:rPr lang="en-US" dirty="0"/>
            </a:br>
            <a:r>
              <a:rPr lang="en-US" dirty="0"/>
              <a:t>optional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E6A3-2563-D32F-19A2-52A0A558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78" y="244154"/>
            <a:ext cx="6667843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C779-5C19-9EC5-2C7F-C02F80F9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E003-F886-468B-108B-CC223803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Verify RCSI is enabled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040F-B164-6697-AA59-2671E6E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F2253-8F8E-3970-762F-CAA0603A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964" y="884471"/>
            <a:ext cx="4001549" cy="480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0467C-357E-B108-128E-DAC4E6A5A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7" y="1783002"/>
            <a:ext cx="6864764" cy="16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363-AC43-EDFD-877D-CA06618D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When to Use RCSI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F5AD-8765-E46E-FFF2-8FCE5F179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Use RCSI when read/write blocking is the main problem</a:t>
            </a:r>
          </a:p>
          <a:p>
            <a:r>
              <a:rPr lang="en-US" sz="2400" dirty="0"/>
              <a:t>Best for:</a:t>
            </a:r>
          </a:p>
          <a:p>
            <a:pPr lvl="1"/>
            <a:r>
              <a:rPr lang="en-US" dirty="0"/>
              <a:t>High-concurrency OLTP servers</a:t>
            </a:r>
          </a:p>
          <a:p>
            <a:pPr lvl="1"/>
            <a:r>
              <a:rPr lang="en-US" dirty="0"/>
              <a:t>A lot of read queries reading live data</a:t>
            </a:r>
          </a:p>
          <a:p>
            <a:pPr lvl="1"/>
            <a:r>
              <a:rPr lang="en-US" dirty="0"/>
              <a:t>Servers that have frequent read/write blocking</a:t>
            </a:r>
          </a:p>
          <a:p>
            <a:r>
              <a:rPr lang="en-US" sz="2400" dirty="0"/>
              <a:t>Optimistic Locking Model or MVCC(Multi Version Concurrency Control) </a:t>
            </a:r>
          </a:p>
          <a:p>
            <a:r>
              <a:rPr lang="en-US" sz="2400" dirty="0"/>
              <a:t>Default isolation level in Azure SQL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EBAE-0444-FC40-B84C-99634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Who blocks who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6773C-345B-3E71-E26E-31062BC6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Locking behavior remains the same for write operations</a:t>
            </a:r>
          </a:p>
          <a:p>
            <a:r>
              <a:rPr lang="en-US" dirty="0"/>
              <a:t>Blocking still exists between write operations</a:t>
            </a:r>
          </a:p>
          <a:p>
            <a:r>
              <a:rPr lang="en-US" dirty="0"/>
              <a:t>Only the locking behavior of read operations change</a:t>
            </a:r>
          </a:p>
          <a:p>
            <a:r>
              <a:rPr lang="en-US" dirty="0"/>
              <a:t>Reads don’t block writes</a:t>
            </a:r>
          </a:p>
          <a:p>
            <a:r>
              <a:rPr lang="en-US" dirty="0"/>
              <a:t>Writes don’t block reads</a:t>
            </a:r>
          </a:p>
          <a:p>
            <a:r>
              <a:rPr lang="en-US" dirty="0"/>
              <a:t>Writes block writes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3" y="188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Haripriya Naidu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6E8387-6FB7-7AE4-D6BF-FAA0BA1D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31" y="1541412"/>
            <a:ext cx="10515600" cy="5158026"/>
          </a:xfrm>
        </p:spPr>
        <p:txBody>
          <a:bodyPr>
            <a:normAutofit/>
          </a:bodyPr>
          <a:lstStyle/>
          <a:p>
            <a:r>
              <a:rPr lang="en-US" sz="2400" dirty="0"/>
              <a:t>SQL Database Administrator</a:t>
            </a:r>
          </a:p>
          <a:p>
            <a:r>
              <a:rPr lang="en-US" sz="2400" dirty="0"/>
              <a:t>12 years</a:t>
            </a:r>
          </a:p>
          <a:p>
            <a:r>
              <a:rPr lang="en-US" sz="2400" dirty="0"/>
              <a:t>AWS Certified Solutions Architect</a:t>
            </a:r>
          </a:p>
          <a:p>
            <a:r>
              <a:rPr lang="en-US" sz="2400" dirty="0"/>
              <a:t>Speaker</a:t>
            </a:r>
          </a:p>
          <a:p>
            <a:r>
              <a:rPr lang="en-US" sz="2400" dirty="0"/>
              <a:t>Blogger</a:t>
            </a:r>
          </a:p>
          <a:p>
            <a:r>
              <a:rPr lang="en-US" sz="2400" dirty="0"/>
              <a:t>New Stars of Data 2024</a:t>
            </a: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885B395-ADB0-6A67-B60B-A4009C657AF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EBDA102-8E26-B40E-41E8-B398909DF7A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u="sng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github.com/haripriyasb/RCSI</a:t>
            </a:r>
            <a:endParaRPr lang="en-US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2A110-D49B-80D3-6F9F-0EF746EE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" y="5057328"/>
            <a:ext cx="254517" cy="25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A3CF1-EABF-94C7-9BEB-1C3404EC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48" y="5487514"/>
            <a:ext cx="284071" cy="259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E6DC9-4681-2677-C592-844E627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48" y="4557735"/>
            <a:ext cx="254517" cy="259260"/>
          </a:xfrm>
          <a:prstGeom prst="rect">
            <a:avLst/>
          </a:prstGeom>
        </p:spPr>
      </p:pic>
      <p:pic>
        <p:nvPicPr>
          <p:cNvPr id="5" name="Picture 4" descr="A blue and white rectangular sign with white text&#10;&#10;AI-generated content may be incorrect.">
            <a:extLst>
              <a:ext uri="{FF2B5EF4-FFF2-40B4-BE49-F238E27FC236}">
                <a16:creationId xmlns:a16="http://schemas.microsoft.com/office/drawing/2014/main" id="{37AAA76D-19D1-56F2-0A80-6DFF02A41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09" y="444410"/>
            <a:ext cx="1912621" cy="29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31CF-B214-B3A2-5FD6-79A52559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Who blocks who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129-0E36-CE28-1DA0-248F27F82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4A0421-F028-E7F2-61AC-9680C80B2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075224"/>
              </p:ext>
            </p:extLst>
          </p:nvPr>
        </p:nvGraphicFramePr>
        <p:xfrm>
          <a:off x="838199" y="1953641"/>
          <a:ext cx="7924800" cy="1987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14480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908945446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4205600735"/>
                    </a:ext>
                  </a:extLst>
                </a:gridCol>
              </a:tblGrid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2469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02410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7365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1C85E19-3EA1-9269-1EA9-4959414215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763416"/>
              </p:ext>
            </p:extLst>
          </p:nvPr>
        </p:nvGraphicFramePr>
        <p:xfrm>
          <a:off x="838199" y="4308671"/>
          <a:ext cx="7924800" cy="2118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14480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908945446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4205600735"/>
                    </a:ext>
                  </a:extLst>
                </a:gridCol>
              </a:tblGrid>
              <a:tr h="80490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Read Committed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2469"/>
                  </a:ext>
                </a:extLst>
              </a:tr>
              <a:tr h="64794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02410"/>
                  </a:ext>
                </a:extLst>
              </a:tr>
              <a:tr h="64794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7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2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B731-6082-8690-2A33-5EBABA44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Snapshot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AEF5-4EC4-44AE-1C1B-E887CE07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queries with set </a:t>
            </a:r>
            <a:br>
              <a:rPr lang="en-US" dirty="0"/>
            </a:br>
            <a:r>
              <a:rPr lang="en-US" dirty="0"/>
              <a:t>transaction isolation </a:t>
            </a:r>
            <a:br>
              <a:rPr lang="en-US" dirty="0"/>
            </a:br>
            <a:r>
              <a:rPr lang="en-US" dirty="0"/>
              <a:t>level can access the </a:t>
            </a:r>
            <a:br>
              <a:rPr lang="en-US" dirty="0"/>
            </a:br>
            <a:r>
              <a:rPr lang="en-US" dirty="0"/>
              <a:t>version store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ISOLATION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LEVEL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SNAPSHOT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12351-C195-EFEC-FCB1-2E90BBCB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02" y="978408"/>
            <a:ext cx="6167198" cy="56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6451-F3DE-8E96-7362-D617FBEF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RCSI vs SI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6F9F-0EB7-4E13-6A2A-616CF26EB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62903"/>
              </p:ext>
            </p:extLst>
          </p:nvPr>
        </p:nvGraphicFramePr>
        <p:xfrm>
          <a:off x="1304544" y="1981072"/>
          <a:ext cx="9284208" cy="314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682">
                  <a:extLst>
                    <a:ext uri="{9D8B030D-6E8A-4147-A177-3AD203B41FA5}">
                      <a16:colId xmlns:a16="http://schemas.microsoft.com/office/drawing/2014/main" val="1032185578"/>
                    </a:ext>
                  </a:extLst>
                </a:gridCol>
                <a:gridCol w="4613526">
                  <a:extLst>
                    <a:ext uri="{9D8B030D-6E8A-4147-A177-3AD203B41FA5}">
                      <a16:colId xmlns:a16="http://schemas.microsoft.com/office/drawing/2014/main" val="1830909997"/>
                    </a:ext>
                  </a:extLst>
                </a:gridCol>
              </a:tblGrid>
              <a:tr h="58036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RCSI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102142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Enable Read Committed Snapshot Isolation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Enable Allow Snapshot Isolation option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80157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No code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Code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19768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Automatically read from version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Set transaction isolation level to read from version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51535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Statement consistent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Transaction consistent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1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1220-57D0-8C28-230A-F7C0D4D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In simple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987F-D21E-7E2E-9B1A-9FC3D5B8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Committed 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table</a:t>
            </a:r>
          </a:p>
          <a:p>
            <a:r>
              <a:rPr lang="en-US" dirty="0"/>
              <a:t>Read Committed Snapshot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snapshot</a:t>
            </a:r>
          </a:p>
          <a:p>
            <a:r>
              <a:rPr lang="en-US" dirty="0"/>
              <a:t>Snapshot Isolation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snapshot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>
                <a:solidFill>
                  <a:schemeClr val="accent3"/>
                </a:solidFill>
              </a:rPr>
              <a:t>only when explicitly set</a:t>
            </a:r>
          </a:p>
        </p:txBody>
      </p:sp>
    </p:spTree>
    <p:extLst>
      <p:ext uri="{BB962C8B-B14F-4D97-AF65-F5344CB8AC3E}">
        <p14:creationId xmlns:p14="http://schemas.microsoft.com/office/powerpoint/2010/main" val="2879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2FB92-92EB-C5A4-6016-E061C760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82B5-9C81-081A-882A-5D3B7A27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510373"/>
            <a:ext cx="5763492" cy="16925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</a:t>
            </a:r>
          </a:p>
        </p:txBody>
      </p:sp>
      <p:pic>
        <p:nvPicPr>
          <p:cNvPr id="14" name="Picture 13" descr="Cartoon characters around a table&#10;&#10;AI-generated content may be incorrect.">
            <a:extLst>
              <a:ext uri="{FF2B5EF4-FFF2-40B4-BE49-F238E27FC236}">
                <a16:creationId xmlns:a16="http://schemas.microsoft.com/office/drawing/2014/main" id="{E612ED19-92D4-934A-6C16-8DCB37E2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37" y="2915295"/>
            <a:ext cx="5471009" cy="35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53DE-E4C2-935C-10F3-5AEABF11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3DC7-1F7E-21C1-0D5E-A2F1FABB8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Previously committed data in tempdb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row version</a:t>
            </a:r>
          </a:p>
          <a:p>
            <a:r>
              <a:rPr lang="en-US" sz="2400" dirty="0"/>
              <a:t>Original row gets a 14-byte pointer to row version</a:t>
            </a:r>
          </a:p>
          <a:p>
            <a:r>
              <a:rPr lang="en-US" sz="2400" dirty="0"/>
              <a:t>Update/Delete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copy data to version store</a:t>
            </a:r>
          </a:p>
          <a:p>
            <a:r>
              <a:rPr lang="en-US" sz="2400" dirty="0"/>
              <a:t>Versions cleaned up when no active transactions need them</a:t>
            </a:r>
          </a:p>
        </p:txBody>
      </p:sp>
    </p:spTree>
    <p:extLst>
      <p:ext uri="{BB962C8B-B14F-4D97-AF65-F5344CB8AC3E}">
        <p14:creationId xmlns:p14="http://schemas.microsoft.com/office/powerpoint/2010/main" val="84107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6062-709E-7950-3EFA-A26DDA0F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How Row Versioning Works Internally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57840FD-634E-142C-3F07-67E80FCA3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024017"/>
              </p:ext>
            </p:extLst>
          </p:nvPr>
        </p:nvGraphicFramePr>
        <p:xfrm>
          <a:off x="7121770" y="2126231"/>
          <a:ext cx="233408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044">
                  <a:extLst>
                    <a:ext uri="{9D8B030D-6E8A-4147-A177-3AD203B41FA5}">
                      <a16:colId xmlns:a16="http://schemas.microsoft.com/office/drawing/2014/main" val="2597462392"/>
                    </a:ext>
                  </a:extLst>
                </a:gridCol>
                <a:gridCol w="1167044">
                  <a:extLst>
                    <a:ext uri="{9D8B030D-6E8A-4147-A177-3AD203B41FA5}">
                      <a16:colId xmlns:a16="http://schemas.microsoft.com/office/drawing/2014/main" val="1441935779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15011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155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97229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82088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3BDC6B-2A5F-AF89-1AC9-9B771B0B3A31}"/>
              </a:ext>
            </a:extLst>
          </p:cNvPr>
          <p:cNvSpPr/>
          <p:nvPr/>
        </p:nvSpPr>
        <p:spPr>
          <a:xfrm>
            <a:off x="1784410" y="2909979"/>
            <a:ext cx="2574526" cy="30291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FF94F-CEFB-DB61-DDF4-FB79A5CCF355}"/>
              </a:ext>
            </a:extLst>
          </p:cNvPr>
          <p:cNvSpPr txBox="1"/>
          <p:nvPr/>
        </p:nvSpPr>
        <p:spPr>
          <a:xfrm>
            <a:off x="2483528" y="2396086"/>
            <a:ext cx="161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TempDB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5AC79-06F9-5177-0F69-4047FDCB8055}"/>
              </a:ext>
            </a:extLst>
          </p:cNvPr>
          <p:cNvSpPr/>
          <p:nvPr/>
        </p:nvSpPr>
        <p:spPr>
          <a:xfrm>
            <a:off x="2581182" y="3181165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Version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0CDDE-71FA-289B-2CA5-C23C38209AC0}"/>
              </a:ext>
            </a:extLst>
          </p:cNvPr>
          <p:cNvSpPr/>
          <p:nvPr/>
        </p:nvSpPr>
        <p:spPr>
          <a:xfrm>
            <a:off x="2581182" y="3830464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Internal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D5FE3-2481-EF13-243B-9EC5FD5390A8}"/>
              </a:ext>
            </a:extLst>
          </p:cNvPr>
          <p:cNvSpPr/>
          <p:nvPr/>
        </p:nvSpPr>
        <p:spPr>
          <a:xfrm>
            <a:off x="2581182" y="4531230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7D07C-8CA3-5F21-F835-6D896739BDB0}"/>
              </a:ext>
            </a:extLst>
          </p:cNvPr>
          <p:cNvSpPr/>
          <p:nvPr/>
        </p:nvSpPr>
        <p:spPr>
          <a:xfrm>
            <a:off x="2581181" y="5161912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364EC-089D-0DC3-1691-C68241252D18}"/>
              </a:ext>
            </a:extLst>
          </p:cNvPr>
          <p:cNvSpPr txBox="1"/>
          <p:nvPr/>
        </p:nvSpPr>
        <p:spPr>
          <a:xfrm>
            <a:off x="7121770" y="4208064"/>
            <a:ext cx="292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UPDATE dbo.t1 </a:t>
            </a:r>
          </a:p>
          <a:p>
            <a:r>
              <a:rPr lang="en-US" dirty="0">
                <a:solidFill>
                  <a:schemeClr val="accent3"/>
                </a:solidFill>
              </a:rPr>
              <a:t>SET letter=‘Z’ </a:t>
            </a:r>
          </a:p>
          <a:p>
            <a:r>
              <a:rPr lang="en-US" dirty="0">
                <a:solidFill>
                  <a:schemeClr val="accent3"/>
                </a:solidFill>
              </a:rPr>
              <a:t>WHERE ID=3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3B14E-4CC6-17A1-E68A-1C8F3848E7E2}"/>
              </a:ext>
            </a:extLst>
          </p:cNvPr>
          <p:cNvSpPr txBox="1"/>
          <p:nvPr/>
        </p:nvSpPr>
        <p:spPr>
          <a:xfrm>
            <a:off x="8057980" y="1489389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dbo.t1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7949DE3B-C0CF-89AA-46AA-24190AC1B2EF}"/>
              </a:ext>
            </a:extLst>
          </p:cNvPr>
          <p:cNvSpPr/>
          <p:nvPr/>
        </p:nvSpPr>
        <p:spPr>
          <a:xfrm>
            <a:off x="3716895" y="3161981"/>
            <a:ext cx="3274018" cy="56795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32AFA-943B-7EEF-B473-9805463ECCFB}"/>
              </a:ext>
            </a:extLst>
          </p:cNvPr>
          <p:cNvSpPr txBox="1"/>
          <p:nvPr/>
        </p:nvSpPr>
        <p:spPr>
          <a:xfrm>
            <a:off x="4358936" y="3259355"/>
            <a:ext cx="302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14-byte pointer</a:t>
            </a:r>
          </a:p>
        </p:txBody>
      </p:sp>
      <p:pic>
        <p:nvPicPr>
          <p:cNvPr id="11" name="Graphic 10" descr="Line arrow: Clockwise curve with solid fill">
            <a:extLst>
              <a:ext uri="{FF2B5EF4-FFF2-40B4-BE49-F238E27FC236}">
                <a16:creationId xmlns:a16="http://schemas.microsoft.com/office/drawing/2014/main" id="{67278DFA-9E94-EA37-DCC1-427684F6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683" y="3600383"/>
            <a:ext cx="658478" cy="658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5EDBC-876F-AC30-F03D-059B0838CE41}"/>
              </a:ext>
            </a:extLst>
          </p:cNvPr>
          <p:cNvSpPr txBox="1"/>
          <p:nvPr/>
        </p:nvSpPr>
        <p:spPr>
          <a:xfrm>
            <a:off x="4674544" y="2940237"/>
            <a:ext cx="11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9722E-A3A7-C716-CEBA-DA4DB3991227}"/>
              </a:ext>
            </a:extLst>
          </p:cNvPr>
          <p:cNvSpPr txBox="1"/>
          <p:nvPr/>
        </p:nvSpPr>
        <p:spPr>
          <a:xfrm>
            <a:off x="563727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D849C-E884-1C82-9B3F-C7977F4F0AA2}"/>
              </a:ext>
            </a:extLst>
          </p:cNvPr>
          <p:cNvSpPr txBox="1"/>
          <p:nvPr/>
        </p:nvSpPr>
        <p:spPr>
          <a:xfrm>
            <a:off x="8322023" y="3201934"/>
            <a:ext cx="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D13E5-3AC4-C7AF-1781-02B4567BC67C}"/>
              </a:ext>
            </a:extLst>
          </p:cNvPr>
          <p:cNvSpPr txBox="1"/>
          <p:nvPr/>
        </p:nvSpPr>
        <p:spPr>
          <a:xfrm>
            <a:off x="8293044" y="3213046"/>
            <a:ext cx="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668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3" grpId="0" animBg="1"/>
      <p:bldP spid="5" grpId="0"/>
      <p:bldP spid="15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BB7-3DD7-97A5-DB09-E339EB64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Issue with Version Store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A664-E9D7-FFA6-C4AA-E31B59EAF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Uncommitted transaction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Tempdb </a:t>
            </a:r>
            <a:r>
              <a:rPr lang="en-US" b="1" dirty="0"/>
              <a:t>datafile</a:t>
            </a:r>
            <a:r>
              <a:rPr lang="en-US" dirty="0"/>
              <a:t> space fill up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754D5F-B2F8-CDA7-3D99-E22C2ECB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34" y="3016251"/>
            <a:ext cx="4060723" cy="30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593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C25E-9EF4-B529-8832-3A6B5E3E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FF1C52-4A6B-88AA-F08E-534CB4AF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228" y="1825625"/>
            <a:ext cx="3459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3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B9CE8AE9-B17F-951E-FD0B-8EAA85D7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Assume: One-way, single lane road, red car driver is sleeping.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3 cars left.</a:t>
            </a:r>
          </a:p>
          <a:p>
            <a:pPr marL="0" indent="0">
              <a:buNone/>
            </a:pPr>
            <a:r>
              <a:rPr lang="en-US" dirty="0"/>
              <a:t>Cars behind red car can’t move.</a:t>
            </a:r>
          </a:p>
          <a:p>
            <a:pPr marL="0" indent="0">
              <a:buNone/>
            </a:pPr>
            <a:r>
              <a:rPr lang="en-US" dirty="0"/>
              <a:t>They can’t be freed up.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Content Placeholder 4" descr="Car with solid fill">
            <a:extLst>
              <a:ext uri="{FF2B5EF4-FFF2-40B4-BE49-F238E27FC236}">
                <a16:creationId xmlns:a16="http://schemas.microsoft.com/office/drawing/2014/main" id="{E75334EA-1F75-9849-D2EE-AFE2AB3A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633" y="560782"/>
            <a:ext cx="914400" cy="914400"/>
          </a:xfrm>
          <a:prstGeom prst="rect">
            <a:avLst/>
          </a:prstGeom>
        </p:spPr>
      </p:pic>
      <p:pic>
        <p:nvPicPr>
          <p:cNvPr id="42" name="Graphic 41" descr="Car with solid fill">
            <a:extLst>
              <a:ext uri="{FF2B5EF4-FFF2-40B4-BE49-F238E27FC236}">
                <a16:creationId xmlns:a16="http://schemas.microsoft.com/office/drawing/2014/main" id="{1B0179DB-84A2-B7B1-ADFC-4C3ACB36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176" y="560782"/>
            <a:ext cx="914400" cy="914400"/>
          </a:xfrm>
          <a:prstGeom prst="rect">
            <a:avLst/>
          </a:prstGeom>
        </p:spPr>
      </p:pic>
      <p:pic>
        <p:nvPicPr>
          <p:cNvPr id="43" name="Graphic 42" descr="Car with solid fill">
            <a:extLst>
              <a:ext uri="{FF2B5EF4-FFF2-40B4-BE49-F238E27FC236}">
                <a16:creationId xmlns:a16="http://schemas.microsoft.com/office/drawing/2014/main" id="{FAA07FFF-FA93-212F-0289-45ED2EE6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719" y="560782"/>
            <a:ext cx="914400" cy="914400"/>
          </a:xfrm>
          <a:prstGeom prst="rect">
            <a:avLst/>
          </a:prstGeom>
        </p:spPr>
      </p:pic>
      <p:pic>
        <p:nvPicPr>
          <p:cNvPr id="44" name="Graphic 43" descr="Car with solid fill">
            <a:extLst>
              <a:ext uri="{FF2B5EF4-FFF2-40B4-BE49-F238E27FC236}">
                <a16:creationId xmlns:a16="http://schemas.microsoft.com/office/drawing/2014/main" id="{A771F0CD-F423-EDD5-1F7D-D662EB0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791" y="556133"/>
            <a:ext cx="914400" cy="914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ABE48A-68C7-151D-3CEB-87B90CD66E07}"/>
              </a:ext>
            </a:extLst>
          </p:cNvPr>
          <p:cNvCxnSpPr>
            <a:cxnSpLocks/>
          </p:cNvCxnSpPr>
          <p:nvPr/>
        </p:nvCxnSpPr>
        <p:spPr>
          <a:xfrm>
            <a:off x="1152579" y="45222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1557D-25A9-F0C8-46B9-FC15C5258994}"/>
              </a:ext>
            </a:extLst>
          </p:cNvPr>
          <p:cNvCxnSpPr>
            <a:cxnSpLocks/>
          </p:cNvCxnSpPr>
          <p:nvPr/>
        </p:nvCxnSpPr>
        <p:spPr>
          <a:xfrm>
            <a:off x="1078992" y="1468356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Graphic 46" descr="Car with solid fill">
            <a:extLst>
              <a:ext uri="{FF2B5EF4-FFF2-40B4-BE49-F238E27FC236}">
                <a16:creationId xmlns:a16="http://schemas.microsoft.com/office/drawing/2014/main" id="{25515E81-7C72-66AA-12AE-2D5D2E4F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863" y="563254"/>
            <a:ext cx="914400" cy="914400"/>
          </a:xfrm>
          <a:prstGeom prst="rect">
            <a:avLst/>
          </a:prstGeom>
        </p:spPr>
      </p:pic>
      <p:pic>
        <p:nvPicPr>
          <p:cNvPr id="48" name="Graphic 47" descr="Car with solid fill">
            <a:extLst>
              <a:ext uri="{FF2B5EF4-FFF2-40B4-BE49-F238E27FC236}">
                <a16:creationId xmlns:a16="http://schemas.microsoft.com/office/drawing/2014/main" id="{B1E3507A-DCA4-F4CE-18E7-BC1F187FA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833" y="556133"/>
            <a:ext cx="914400" cy="914400"/>
          </a:xfrm>
          <a:prstGeom prst="rect">
            <a:avLst/>
          </a:prstGeom>
        </p:spPr>
      </p:pic>
      <p:pic>
        <p:nvPicPr>
          <p:cNvPr id="49" name="Graphic 48" descr="Car with solid fill">
            <a:extLst>
              <a:ext uri="{FF2B5EF4-FFF2-40B4-BE49-F238E27FC236}">
                <a16:creationId xmlns:a16="http://schemas.microsoft.com/office/drawing/2014/main" id="{61568369-9922-9E04-E4E7-F066F4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090" y="563254"/>
            <a:ext cx="914400" cy="914400"/>
          </a:xfrm>
          <a:prstGeom prst="rect">
            <a:avLst/>
          </a:prstGeom>
        </p:spPr>
      </p:pic>
      <p:pic>
        <p:nvPicPr>
          <p:cNvPr id="50" name="Graphic 49" descr="Car with solid fill">
            <a:extLst>
              <a:ext uri="{FF2B5EF4-FFF2-40B4-BE49-F238E27FC236}">
                <a16:creationId xmlns:a16="http://schemas.microsoft.com/office/drawing/2014/main" id="{BAC40F77-AD2A-36B4-2D91-A43ED515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6547" y="556133"/>
            <a:ext cx="914400" cy="914400"/>
          </a:xfrm>
          <a:prstGeom prst="rect">
            <a:avLst/>
          </a:prstGeom>
        </p:spPr>
      </p:pic>
      <p:pic>
        <p:nvPicPr>
          <p:cNvPr id="53" name="Graphic 52" descr="Traffic light with solid fill">
            <a:extLst>
              <a:ext uri="{FF2B5EF4-FFF2-40B4-BE49-F238E27FC236}">
                <a16:creationId xmlns:a16="http://schemas.microsoft.com/office/drawing/2014/main" id="{CD2BBFE1-4E3A-ED22-F27E-E6A9DE63F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8587" y="553956"/>
            <a:ext cx="914400" cy="914400"/>
          </a:xfrm>
          <a:prstGeom prst="rect">
            <a:avLst/>
          </a:prstGeom>
        </p:spPr>
      </p:pic>
      <p:pic>
        <p:nvPicPr>
          <p:cNvPr id="55" name="Graphic 54" descr="Car with solid fill">
            <a:extLst>
              <a:ext uri="{FF2B5EF4-FFF2-40B4-BE49-F238E27FC236}">
                <a16:creationId xmlns:a16="http://schemas.microsoft.com/office/drawing/2014/main" id="{BFCE5954-25A8-B754-E2EE-7AA29F79F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430" y="3083256"/>
            <a:ext cx="914400" cy="914400"/>
          </a:xfrm>
          <a:prstGeom prst="rect">
            <a:avLst/>
          </a:prstGeom>
        </p:spPr>
      </p:pic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53F14CC0-EE04-24C5-3FC1-CB96C374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973" y="3083256"/>
            <a:ext cx="914400" cy="914400"/>
          </a:xfrm>
          <a:prstGeom prst="rect">
            <a:avLst/>
          </a:prstGeom>
        </p:spPr>
      </p:pic>
      <p:pic>
        <p:nvPicPr>
          <p:cNvPr id="57" name="Graphic 56" descr="Car with solid fill">
            <a:extLst>
              <a:ext uri="{FF2B5EF4-FFF2-40B4-BE49-F238E27FC236}">
                <a16:creationId xmlns:a16="http://schemas.microsoft.com/office/drawing/2014/main" id="{65F504A6-7C94-DFB8-AD5B-C4E86D3E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045" y="3078607"/>
            <a:ext cx="914400" cy="9144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5B24182-613D-C4C7-453F-841B2FD15160}"/>
              </a:ext>
            </a:extLst>
          </p:cNvPr>
          <p:cNvCxnSpPr>
            <a:cxnSpLocks/>
          </p:cNvCxnSpPr>
          <p:nvPr/>
        </p:nvCxnSpPr>
        <p:spPr>
          <a:xfrm>
            <a:off x="1059833" y="2974694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5A159C-261A-42F7-8C3A-E9272D1FE043}"/>
              </a:ext>
            </a:extLst>
          </p:cNvPr>
          <p:cNvCxnSpPr>
            <a:cxnSpLocks/>
          </p:cNvCxnSpPr>
          <p:nvPr/>
        </p:nvCxnSpPr>
        <p:spPr>
          <a:xfrm>
            <a:off x="986246" y="399083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Car with solid fill">
            <a:extLst>
              <a:ext uri="{FF2B5EF4-FFF2-40B4-BE49-F238E27FC236}">
                <a16:creationId xmlns:a16="http://schemas.microsoft.com/office/drawing/2014/main" id="{E95BA795-8357-F838-2190-75B940CB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2117" y="3085728"/>
            <a:ext cx="914400" cy="914400"/>
          </a:xfrm>
          <a:prstGeom prst="rect">
            <a:avLst/>
          </a:prstGeom>
        </p:spPr>
      </p:pic>
      <p:pic>
        <p:nvPicPr>
          <p:cNvPr id="61" name="Graphic 60" descr="Car with solid fill">
            <a:extLst>
              <a:ext uri="{FF2B5EF4-FFF2-40B4-BE49-F238E27FC236}">
                <a16:creationId xmlns:a16="http://schemas.microsoft.com/office/drawing/2014/main" id="{36C79455-0D83-1E1F-2FC4-797EEC65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087" y="3078607"/>
            <a:ext cx="914400" cy="914400"/>
          </a:xfrm>
          <a:prstGeom prst="rect">
            <a:avLst/>
          </a:prstGeom>
        </p:spPr>
      </p:pic>
      <p:pic>
        <p:nvPicPr>
          <p:cNvPr id="62" name="Graphic 61" descr="Traffic light with solid fill">
            <a:extLst>
              <a:ext uri="{FF2B5EF4-FFF2-40B4-BE49-F238E27FC236}">
                <a16:creationId xmlns:a16="http://schemas.microsoft.com/office/drawing/2014/main" id="{0FB71B39-3197-0C37-C375-4D22C6051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8587" y="2985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B3CC-89CA-9346-33E9-F547397B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 needed to solve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D7634-1B3E-365E-3875-4A3E9D45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496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32D0-A183-915C-4B2D-98953744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7F48-2BEC-6B8A-3A66-3A4B3954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115915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 Cleanup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B4D254-42EE-85E9-F443-10001895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496"/>
            <a:ext cx="10515600" cy="4494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9:00 Transaction 1 – committed, 2GB   - </a:t>
            </a:r>
            <a:r>
              <a:rPr lang="en-US" sz="2000" dirty="0" err="1"/>
              <a:t>StackOverflow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9:01 Transaction 2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9:02 Transaction 3 – committed, 3GB    - </a:t>
            </a:r>
            <a:r>
              <a:rPr lang="en-US" sz="2000" dirty="0" err="1"/>
              <a:t>WorldWideImporters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9:03 Transaction 4 – </a:t>
            </a:r>
            <a:r>
              <a:rPr lang="en-US" sz="2000" dirty="0">
                <a:solidFill>
                  <a:srgbClr val="FF0000"/>
                </a:solidFill>
              </a:rPr>
              <a:t>sleeping , not committed, 2 GB </a:t>
            </a:r>
            <a:r>
              <a:rPr lang="en-US" sz="2000" dirty="0"/>
              <a:t>- </a:t>
            </a:r>
            <a:r>
              <a:rPr lang="en-US" sz="2000" dirty="0" err="1"/>
              <a:t>WorldWideImporters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9:04 Transaction 5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9:05 Transaction 6 – committed, 3GB   - </a:t>
            </a:r>
            <a:r>
              <a:rPr lang="en-US" sz="2000" dirty="0" err="1"/>
              <a:t>StackOverflow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9:06 Transaction 7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9:07 Transaction 8 – committed, 1GB   - </a:t>
            </a:r>
            <a:r>
              <a:rPr lang="en-US" sz="2000" dirty="0" err="1"/>
              <a:t>WorldWideImporters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25 – committed, 20GB - </a:t>
            </a:r>
            <a:r>
              <a:rPr lang="en-US" sz="2000" dirty="0" err="1"/>
              <a:t>StackOverflow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70 – committed, 80GB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95 – committed, 100GB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TempDB gets filled up and server becomes inaccessible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4400" dirty="0"/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D68BC4C-FD2F-FC8D-D419-7E51AFA5779E}"/>
              </a:ext>
            </a:extLst>
          </p:cNvPr>
          <p:cNvSpPr/>
          <p:nvPr/>
        </p:nvSpPr>
        <p:spPr>
          <a:xfrm>
            <a:off x="7786255" y="1682496"/>
            <a:ext cx="69272" cy="92215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B0AE47C-5842-F444-E1DB-71ABCF16B5A2}"/>
              </a:ext>
            </a:extLst>
          </p:cNvPr>
          <p:cNvSpPr/>
          <p:nvPr/>
        </p:nvSpPr>
        <p:spPr>
          <a:xfrm>
            <a:off x="8138160" y="2882826"/>
            <a:ext cx="182880" cy="17584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9669A-DFE3-C8B2-048A-B3CCB35EF381}"/>
              </a:ext>
            </a:extLst>
          </p:cNvPr>
          <p:cNvSpPr txBox="1"/>
          <p:nvPr/>
        </p:nvSpPr>
        <p:spPr>
          <a:xfrm>
            <a:off x="7965809" y="1513957"/>
            <a:ext cx="408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Cleanup task runs </a:t>
            </a:r>
          </a:p>
          <a:p>
            <a:r>
              <a:rPr lang="en-US" sz="2400" dirty="0">
                <a:solidFill>
                  <a:schemeClr val="tx2"/>
                </a:solidFill>
              </a:rPr>
              <a:t>3 transactions get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7GB released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F16F6-73AF-BD57-3C14-EDE85A477C2D}"/>
              </a:ext>
            </a:extLst>
          </p:cNvPr>
          <p:cNvSpPr txBox="1"/>
          <p:nvPr/>
        </p:nvSpPr>
        <p:spPr>
          <a:xfrm>
            <a:off x="8321040" y="3229831"/>
            <a:ext cx="387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Can’t be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10GB is held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EDF6FB5-9899-1F99-C421-0448CF5A27B9}"/>
              </a:ext>
            </a:extLst>
          </p:cNvPr>
          <p:cNvSpPr/>
          <p:nvPr/>
        </p:nvSpPr>
        <p:spPr>
          <a:xfrm>
            <a:off x="8429106" y="4641274"/>
            <a:ext cx="105294" cy="9928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3215-4F63-E2BC-F1E3-6ABA3D540C1A}"/>
              </a:ext>
            </a:extLst>
          </p:cNvPr>
          <p:cNvSpPr txBox="1"/>
          <p:nvPr/>
        </p:nvSpPr>
        <p:spPr>
          <a:xfrm>
            <a:off x="8534400" y="4803107"/>
            <a:ext cx="222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Still can’t be cleaned up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C47547-61DA-E40B-BD7F-F93EAF83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174"/>
            <a:ext cx="1579782" cy="11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021-31B2-4487-97EB-74476963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Monitoring and Troubleshooting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AA90-4537-DB30-C020-3312D13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sys.dm_tran_version_store_space_usage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sys.dm_tran_active_snapshot_database_transactions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sys.dm_tran_version_store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400" dirty="0"/>
              <a:t>Check space used by version store in TempDB</a:t>
            </a:r>
          </a:p>
          <a:p>
            <a:r>
              <a:rPr lang="en-US" sz="2400" dirty="0"/>
              <a:t>Setup a job to send notification when it exceeds 50% of TempDB size</a:t>
            </a:r>
          </a:p>
          <a:p>
            <a:r>
              <a:rPr lang="en-US" sz="2400" dirty="0"/>
              <a:t>Link to GitHub - </a:t>
            </a:r>
            <a:r>
              <a:rPr lang="en-US" sz="2400" dirty="0">
                <a:hlinkClick r:id="rId2"/>
              </a:rPr>
              <a:t>https://github.com/haripriyasb/RCSI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66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2C46-97A1-60CD-0CE1-0869400A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Tradeoffs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E5B5-8899-0E98-D9A7-39D87560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Highly volatile systems:</a:t>
            </a:r>
          </a:p>
          <a:p>
            <a:pPr lvl="1"/>
            <a:r>
              <a:rPr lang="en-US" sz="2000" dirty="0"/>
              <a:t>Heavy tempdb usage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tempdb size</a:t>
            </a:r>
          </a:p>
          <a:p>
            <a:r>
              <a:rPr lang="en-US" sz="2000" dirty="0"/>
              <a:t>Additional CPU and I/O load:</a:t>
            </a:r>
          </a:p>
          <a:p>
            <a:pPr lvl="1"/>
            <a:r>
              <a:rPr lang="en-US" sz="2000" dirty="0"/>
              <a:t>Overhead during data modification and retrieval</a:t>
            </a:r>
          </a:p>
          <a:p>
            <a:r>
              <a:rPr lang="en-US" sz="2000" dirty="0"/>
              <a:t>Storage</a:t>
            </a:r>
          </a:p>
          <a:p>
            <a:pPr lvl="1"/>
            <a:r>
              <a:rPr lang="en-US" sz="2000" dirty="0"/>
              <a:t>14 bytes increase in row size remains even after records are removed from version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3D0B-F487-0F5D-D224-E4B0C079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229" y="768350"/>
            <a:ext cx="3102841" cy="10249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NOLOCK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131EA-1816-3E9B-3DFE-3539E97B2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B65CA-006F-7273-C3F5-0B19ACD2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945341"/>
            <a:ext cx="653506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798F-5B44-9504-3526-F0029902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Everyone’s “Favorite” Hint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0C8E-A2EC-283D-0143-288B8040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NOLOCK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 shared lock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Dirty reads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NOLOCK = Read Uncommitted Isolation Level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NOLOCK table hint overrides RCSI or SI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No performance benefit</a:t>
            </a:r>
          </a:p>
        </p:txBody>
      </p:sp>
    </p:spTree>
    <p:extLst>
      <p:ext uri="{BB962C8B-B14F-4D97-AF65-F5344CB8AC3E}">
        <p14:creationId xmlns:p14="http://schemas.microsoft.com/office/powerpoint/2010/main" val="289159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FE4-65E5-70A7-4EDE-BBDD0A69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Choose when to use NOLOCK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3E57-037B-F6AD-F2F1-6A89E3F1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4B34C6-3085-4981-ACFD-F329CA90513E}"/>
              </a:ext>
            </a:extLst>
          </p:cNvPr>
          <p:cNvSpPr/>
          <p:nvPr/>
        </p:nvSpPr>
        <p:spPr>
          <a:xfrm>
            <a:off x="1329180" y="2931736"/>
            <a:ext cx="3176832" cy="24788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Archived data 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100% accuracy isn’t required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BF4FE-5B46-913D-0A47-9FB45DA56B4F}"/>
              </a:ext>
            </a:extLst>
          </p:cNvPr>
          <p:cNvSpPr/>
          <p:nvPr/>
        </p:nvSpPr>
        <p:spPr>
          <a:xfrm>
            <a:off x="7514735" y="2931736"/>
            <a:ext cx="3176832" cy="25464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Accuracy is critical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Financial data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Critical reports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OLTP tables</a:t>
            </a:r>
          </a:p>
          <a:p>
            <a:endParaRPr lang="en-US" b="1" dirty="0"/>
          </a:p>
          <a:p>
            <a:r>
              <a:rPr lang="en-US" b="1" dirty="0"/>
              <a:t>                 Use RCSI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56589-0AB8-4F14-D12F-4B9C1CAD0929}"/>
              </a:ext>
            </a:extLst>
          </p:cNvPr>
          <p:cNvSpPr txBox="1"/>
          <p:nvPr/>
        </p:nvSpPr>
        <p:spPr>
          <a:xfrm>
            <a:off x="2253006" y="1949868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24176-9362-FC7B-1119-0EFA122FCBCD}"/>
              </a:ext>
            </a:extLst>
          </p:cNvPr>
          <p:cNvSpPr txBox="1"/>
          <p:nvPr/>
        </p:nvSpPr>
        <p:spPr>
          <a:xfrm>
            <a:off x="8391427" y="1949868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NOLOCK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74B5EB-FC0F-E6D6-EF57-B9243C4C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22" y="1949868"/>
            <a:ext cx="395926" cy="306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303659-6EFD-2D32-4711-46D1013B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57" y="1941834"/>
            <a:ext cx="388070" cy="3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2C80-A7C4-C30E-3F18-AF1CF0BD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F8E6-87EF-C642-B61E-75E9E26F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2125518"/>
            <a:ext cx="5763492" cy="16925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07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CB03-C1A2-4ECD-BD60-711E2FFD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89AB-F9AD-DB42-C549-0DA47E818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RCSI to solve read vs write blocking</a:t>
            </a:r>
          </a:p>
          <a:p>
            <a:r>
              <a:rPr lang="en-US" dirty="0"/>
              <a:t>Locking behavior for writes remain the same</a:t>
            </a:r>
          </a:p>
          <a:p>
            <a:r>
              <a:rPr lang="en-US" dirty="0"/>
              <a:t>TempDB size increases due to version store build up</a:t>
            </a:r>
          </a:p>
          <a:p>
            <a:r>
              <a:rPr lang="en-US" dirty="0"/>
              <a:t>Watch for long open or uncommitted transaction</a:t>
            </a:r>
          </a:p>
          <a:p>
            <a:r>
              <a:rPr lang="en-US" dirty="0"/>
              <a:t>Don’t use NOLOCK unless accuracy is not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Questions?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964B2E-4D5A-1574-5A1D-6830F552705D}"/>
              </a:ext>
            </a:extLst>
          </p:cNvPr>
          <p:cNvSpPr txBox="1">
            <a:spLocks/>
          </p:cNvSpPr>
          <p:nvPr/>
        </p:nvSpPr>
        <p:spPr>
          <a:xfrm>
            <a:off x="252418" y="1723887"/>
            <a:ext cx="11234090" cy="43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           </a:t>
            </a:r>
            <a:r>
              <a:rPr lang="fr-FR" sz="2800" dirty="0">
                <a:solidFill>
                  <a:schemeClr val="accent3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3"/>
                </a:solidFill>
              </a:rPr>
              <a:t>        </a:t>
            </a:r>
            <a:r>
              <a:rPr lang="fr-FR" sz="2800" dirty="0">
                <a:solidFill>
                  <a:schemeClr val="accent3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3"/>
                </a:solidFill>
              </a:rPr>
              <a:t>        </a:t>
            </a:r>
            <a:r>
              <a:rPr lang="fr-FR" sz="2800" u="sng" dirty="0">
                <a:solidFill>
                  <a:schemeClr val="accent3"/>
                </a:solidFill>
              </a:rPr>
              <a:t>https://github.com/haripriyasb/RCSI</a:t>
            </a:r>
            <a:br>
              <a:rPr lang="fr-FR" sz="3200" dirty="0">
                <a:solidFill>
                  <a:schemeClr val="accent3"/>
                </a:solidFill>
              </a:rPr>
            </a:br>
            <a:endParaRPr lang="fr-FR" sz="3200" dirty="0">
              <a:solidFill>
                <a:schemeClr val="accent3"/>
              </a:solidFill>
            </a:endParaRP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You!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2CA6-F57B-E758-1BB4-253F3D0D4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81" y="2347115"/>
            <a:ext cx="466173" cy="47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C1EB5-7E91-A193-C61A-04648450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81" y="1723887"/>
            <a:ext cx="466173" cy="474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E7CCA-4A07-BC24-C07B-9A0F0B76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12" y="2995083"/>
            <a:ext cx="573313" cy="5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C5A0-F53E-A6FA-30A3-64B35485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5006-67C1-0469-649D-2DA99331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Committed and its problems</a:t>
            </a:r>
          </a:p>
          <a:p>
            <a:r>
              <a:rPr lang="en-US" dirty="0"/>
              <a:t>Read Committed Snapshot Isolation</a:t>
            </a:r>
          </a:p>
          <a:p>
            <a:r>
              <a:rPr lang="en-US" dirty="0"/>
              <a:t>How it works and its benefits</a:t>
            </a:r>
          </a:p>
          <a:p>
            <a:r>
              <a:rPr lang="en-US" dirty="0"/>
              <a:t>Version Store</a:t>
            </a:r>
          </a:p>
          <a:p>
            <a:r>
              <a:rPr lang="en-US" dirty="0"/>
              <a:t>Tradeoffs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1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9441-8CB0-18AD-9847-B1719444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0C1C-5C63-69CF-9145-DBCC0787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Concurrently running transactions shouldn’t interfere with each other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Example: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Two people editing the same document.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Without isolation, one person might see the other’s half-finished  sentences.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CE499-3729-594F-FBCE-30E786F3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18" y="4001294"/>
            <a:ext cx="4064164" cy="26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9A53-3E23-D842-A973-8A9D09A8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EE87-54D1-4F1E-6F69-F122C0A3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Isolation Levels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B37192-5897-DA6F-BE1D-992A4179834C}"/>
              </a:ext>
            </a:extLst>
          </p:cNvPr>
          <p:cNvSpPr/>
          <p:nvPr/>
        </p:nvSpPr>
        <p:spPr>
          <a:xfrm>
            <a:off x="1706251" y="3429000"/>
            <a:ext cx="3421929" cy="20762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Uncommitted</a:t>
            </a:r>
          </a:p>
          <a:p>
            <a:pPr algn="ctr"/>
            <a:r>
              <a:rPr lang="en-US" dirty="0"/>
              <a:t>Read Committed</a:t>
            </a:r>
          </a:p>
          <a:p>
            <a:pPr algn="ctr"/>
            <a:r>
              <a:rPr lang="en-US" dirty="0"/>
              <a:t>Repeatable Read</a:t>
            </a:r>
          </a:p>
          <a:p>
            <a:pPr algn="ctr"/>
            <a:r>
              <a:rPr lang="en-US" dirty="0"/>
              <a:t>Serializable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F47D2-9486-69DE-7489-425839B799C3}"/>
              </a:ext>
            </a:extLst>
          </p:cNvPr>
          <p:cNvSpPr/>
          <p:nvPr/>
        </p:nvSpPr>
        <p:spPr>
          <a:xfrm>
            <a:off x="7571296" y="3429000"/>
            <a:ext cx="3354370" cy="20762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Read Committed Snapshot</a:t>
            </a:r>
          </a:p>
          <a:p>
            <a:pPr algn="ctr"/>
            <a:r>
              <a:rPr lang="en-US" dirty="0"/>
              <a:t>Snapshot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9032B1-9403-2763-732A-7524B231D1D7}"/>
              </a:ext>
            </a:extLst>
          </p:cNvPr>
          <p:cNvSpPr/>
          <p:nvPr/>
        </p:nvSpPr>
        <p:spPr>
          <a:xfrm>
            <a:off x="2526384" y="2182305"/>
            <a:ext cx="1913641" cy="857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Locking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EF748B-4615-7414-8627-DDB60A5C9630}"/>
              </a:ext>
            </a:extLst>
          </p:cNvPr>
          <p:cNvSpPr/>
          <p:nvPr/>
        </p:nvSpPr>
        <p:spPr>
          <a:xfrm>
            <a:off x="8209568" y="2158738"/>
            <a:ext cx="2077826" cy="8578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Locking &amp; Row Versioning model</a:t>
            </a:r>
          </a:p>
        </p:txBody>
      </p:sp>
    </p:spTree>
    <p:extLst>
      <p:ext uri="{BB962C8B-B14F-4D97-AF65-F5344CB8AC3E}">
        <p14:creationId xmlns:p14="http://schemas.microsoft.com/office/powerpoint/2010/main" val="26841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6ABB-3E29-3674-1F3E-68E1DEA9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What is Read Committed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72D0-9077-4291-39A3-CB38D1259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isolation level </a:t>
            </a:r>
          </a:p>
          <a:p>
            <a:r>
              <a:rPr lang="en-US" dirty="0"/>
              <a:t>It makes two guarantees: </a:t>
            </a:r>
          </a:p>
          <a:p>
            <a:pPr marL="457200" lvl="1" indent="0">
              <a:buNone/>
            </a:pPr>
            <a:r>
              <a:rPr lang="en-US" dirty="0"/>
              <a:t>  1. No dirty reads – read only committed data</a:t>
            </a:r>
          </a:p>
          <a:p>
            <a:pPr marL="457200" lvl="1" indent="0">
              <a:buNone/>
            </a:pPr>
            <a:r>
              <a:rPr lang="en-US" dirty="0"/>
              <a:t>  2. No dirty writes – overwrite only on committed data</a:t>
            </a:r>
          </a:p>
        </p:txBody>
      </p:sp>
    </p:spTree>
    <p:extLst>
      <p:ext uri="{BB962C8B-B14F-4D97-AF65-F5344CB8AC3E}">
        <p14:creationId xmlns:p14="http://schemas.microsoft.com/office/powerpoint/2010/main" val="15202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456E-FB54-3BAD-05ED-888F265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131E-34B4-A9E7-0A07-540B4F71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Problems with Read Committed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D78C7-3161-FCB4-1ADA-D521281CEF1B}"/>
              </a:ext>
            </a:extLst>
          </p:cNvPr>
          <p:cNvCxnSpPr>
            <a:cxnSpLocks/>
          </p:cNvCxnSpPr>
          <p:nvPr/>
        </p:nvCxnSpPr>
        <p:spPr>
          <a:xfrm>
            <a:off x="4014216" y="2184924"/>
            <a:ext cx="100287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1F5A9-EAA4-9B70-33C7-C0DB809D493D}"/>
              </a:ext>
            </a:extLst>
          </p:cNvPr>
          <p:cNvSpPr txBox="1"/>
          <p:nvPr/>
        </p:nvSpPr>
        <p:spPr>
          <a:xfrm>
            <a:off x="3370920" y="1518728"/>
            <a:ext cx="18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SELECT * FROM dbo.Orders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CAA7C-BA85-B58D-572C-D3B9E5B796CE}"/>
              </a:ext>
            </a:extLst>
          </p:cNvPr>
          <p:cNvSpPr txBox="1"/>
          <p:nvPr/>
        </p:nvSpPr>
        <p:spPr>
          <a:xfrm>
            <a:off x="3370920" y="2222119"/>
            <a:ext cx="19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Acquires Shared(S) lock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537441-A1F9-E7CC-D8DD-048F59A63558}"/>
              </a:ext>
            </a:extLst>
          </p:cNvPr>
          <p:cNvCxnSpPr>
            <a:cxnSpLocks/>
          </p:cNvCxnSpPr>
          <p:nvPr/>
        </p:nvCxnSpPr>
        <p:spPr>
          <a:xfrm flipH="1">
            <a:off x="7245098" y="2222119"/>
            <a:ext cx="1094230" cy="46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99EC1F-2EE3-DDF6-61AA-A230E6A0D0A4}"/>
              </a:ext>
            </a:extLst>
          </p:cNvPr>
          <p:cNvSpPr txBox="1"/>
          <p:nvPr/>
        </p:nvSpPr>
        <p:spPr>
          <a:xfrm>
            <a:off x="7480043" y="1496935"/>
            <a:ext cx="232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dbo.Orders SET id 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84752-3F63-83D0-4185-6523598F9FF0}"/>
              </a:ext>
            </a:extLst>
          </p:cNvPr>
          <p:cNvSpPr txBox="1"/>
          <p:nvPr/>
        </p:nvSpPr>
        <p:spPr>
          <a:xfrm>
            <a:off x="7480043" y="2238289"/>
            <a:ext cx="19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Waits for Exclusive(X) lock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81FCDE-6803-C404-8567-0D820AE5E813}"/>
              </a:ext>
            </a:extLst>
          </p:cNvPr>
          <p:cNvSpPr/>
          <p:nvPr/>
        </p:nvSpPr>
        <p:spPr>
          <a:xfrm>
            <a:off x="5020056" y="1993098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CE3AD-5675-B874-05AD-800FD1CC5CB9}"/>
              </a:ext>
            </a:extLst>
          </p:cNvPr>
          <p:cNvSpPr txBox="1"/>
          <p:nvPr/>
        </p:nvSpPr>
        <p:spPr>
          <a:xfrm>
            <a:off x="838200" y="3806794"/>
            <a:ext cx="10439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Read vs Write blocking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operations are blocked when read is going on </a:t>
            </a:r>
          </a:p>
          <a:p>
            <a:r>
              <a:rPr lang="en-US" sz="2800" dirty="0"/>
              <a:t>      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 operations are blocked when write is going on </a:t>
            </a:r>
          </a:p>
        </p:txBody>
      </p:sp>
    </p:spTree>
    <p:extLst>
      <p:ext uri="{BB962C8B-B14F-4D97-AF65-F5344CB8AC3E}">
        <p14:creationId xmlns:p14="http://schemas.microsoft.com/office/powerpoint/2010/main" val="5671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B807-B53D-F05A-539F-A310824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To resolve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AF13-26FE-0F0E-080B-734946CC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queries</a:t>
            </a:r>
          </a:p>
          <a:p>
            <a:r>
              <a:rPr lang="en-US" dirty="0"/>
              <a:t>Keep transactions short</a:t>
            </a:r>
          </a:p>
          <a:p>
            <a:r>
              <a:rPr lang="en-US" dirty="0"/>
              <a:t>Add indexes but not cause too much overhead</a:t>
            </a:r>
          </a:p>
          <a:p>
            <a:r>
              <a:rPr lang="en-US" b="1" dirty="0"/>
              <a:t>Read Committed Snapshot Isolation level</a:t>
            </a:r>
          </a:p>
        </p:txBody>
      </p:sp>
    </p:spTree>
    <p:extLst>
      <p:ext uri="{BB962C8B-B14F-4D97-AF65-F5344CB8AC3E}">
        <p14:creationId xmlns:p14="http://schemas.microsoft.com/office/powerpoint/2010/main" val="250099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19837</TotalTime>
  <Words>1437</Words>
  <Application>Microsoft Office PowerPoint</Application>
  <PresentationFormat>Widescreen</PresentationFormat>
  <Paragraphs>324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Cascadia Mono</vt:lpstr>
      <vt:lpstr>Wingdings</vt:lpstr>
      <vt:lpstr>Office Theme</vt:lpstr>
      <vt:lpstr>Maximize Performance Using Read Committed Snapshot Isolation</vt:lpstr>
      <vt:lpstr>Haripriya Naidu</vt:lpstr>
      <vt:lpstr>Problem I needed to solve</vt:lpstr>
      <vt:lpstr>Agenda</vt:lpstr>
      <vt:lpstr>Isolation</vt:lpstr>
      <vt:lpstr>Isolation Levels </vt:lpstr>
      <vt:lpstr>What is Read Committed</vt:lpstr>
      <vt:lpstr>Problems with Read Committed</vt:lpstr>
      <vt:lpstr>To resolve this</vt:lpstr>
      <vt:lpstr>Read Committed  Snapshot Isolation</vt:lpstr>
      <vt:lpstr>What is Read Committed Snapshot Isolation(RCSI)</vt:lpstr>
      <vt:lpstr>Scenario 1 – Write and Read operation</vt:lpstr>
      <vt:lpstr>Scenario 2 – Only Read operation</vt:lpstr>
      <vt:lpstr>Scenario 3 – Read and Write Operation</vt:lpstr>
      <vt:lpstr>In short..</vt:lpstr>
      <vt:lpstr>Enable RCSI</vt:lpstr>
      <vt:lpstr>Verify RCSI is enabled </vt:lpstr>
      <vt:lpstr>When to Use RCSI</vt:lpstr>
      <vt:lpstr>Who blocks who</vt:lpstr>
      <vt:lpstr>Who blocks who</vt:lpstr>
      <vt:lpstr>Snapshot Isolation</vt:lpstr>
      <vt:lpstr>RCSI vs SI</vt:lpstr>
      <vt:lpstr>In simple words</vt:lpstr>
      <vt:lpstr>Version Store</vt:lpstr>
      <vt:lpstr>Version Store</vt:lpstr>
      <vt:lpstr>How Row Versioning Works Internally</vt:lpstr>
      <vt:lpstr>Issue with Version Store </vt:lpstr>
      <vt:lpstr>PowerPoint Presentation</vt:lpstr>
      <vt:lpstr>PowerPoint Presentation</vt:lpstr>
      <vt:lpstr>Version Store Cleanup</vt:lpstr>
      <vt:lpstr>Monitoring and Troubleshooting </vt:lpstr>
      <vt:lpstr>Tradeoffs </vt:lpstr>
      <vt:lpstr>NOLOCK</vt:lpstr>
      <vt:lpstr>Everyone’s “Favorite” Hint</vt:lpstr>
      <vt:lpstr>Choose when to use NOLOCK</vt:lpstr>
      <vt:lpstr>DEMO</vt:lpstr>
      <vt:lpstr>Key Takeaways</vt:lpstr>
      <vt:lpstr> 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Haripriya Naidu</dc:creator>
  <cp:lastModifiedBy>Siddhaya babunaidu, Haripriya</cp:lastModifiedBy>
  <cp:revision>262</cp:revision>
  <dcterms:created xsi:type="dcterms:W3CDTF">2025-09-06T10:56:21Z</dcterms:created>
  <dcterms:modified xsi:type="dcterms:W3CDTF">2025-10-06T23:40:06Z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267e522-0091-4d88-9989-f382df9eb3cc_Enabled">
    <vt:lpwstr>true</vt:lpwstr>
  </property>
  <property fmtid="{D5CDD505-2E9C-101B-9397-08002B2CF9AE}" pid="3" name="MSIP_Label_6267e522-0091-4d88-9989-f382df9eb3cc_SetDate">
    <vt:lpwstr>2025-10-06T22:50:23Z</vt:lpwstr>
  </property>
  <property fmtid="{D5CDD505-2E9C-101B-9397-08002B2CF9AE}" pid="4" name="MSIP_Label_6267e522-0091-4d88-9989-f382df9eb3cc_Method">
    <vt:lpwstr>Privileged</vt:lpwstr>
  </property>
  <property fmtid="{D5CDD505-2E9C-101B-9397-08002B2CF9AE}" pid="5" name="MSIP_Label_6267e522-0091-4d88-9989-f382df9eb3cc_Name">
    <vt:lpwstr>General</vt:lpwstr>
  </property>
  <property fmtid="{D5CDD505-2E9C-101B-9397-08002B2CF9AE}" pid="6" name="MSIP_Label_6267e522-0091-4d88-9989-f382df9eb3cc_SiteId">
    <vt:lpwstr>8f3e36ea-8039-4b40-81a7-7dc0599e8645</vt:lpwstr>
  </property>
  <property fmtid="{D5CDD505-2E9C-101B-9397-08002B2CF9AE}" pid="7" name="MSIP_Label_6267e522-0091-4d88-9989-f382df9eb3cc_ActionId">
    <vt:lpwstr>9c0eb02c-9152-4cca-826c-33d4706410ad</vt:lpwstr>
  </property>
  <property fmtid="{D5CDD505-2E9C-101B-9397-08002B2CF9AE}" pid="8" name="MSIP_Label_6267e522-0091-4d88-9989-f382df9eb3cc_ContentBits">
    <vt:lpwstr>0</vt:lpwstr>
  </property>
  <property fmtid="{D5CDD505-2E9C-101B-9397-08002B2CF9AE}" pid="9" name="MSIP_Label_6267e522-0091-4d88-9989-f382df9eb3cc_Tag">
    <vt:lpwstr>10, 0, 1, 1</vt:lpwstr>
  </property>
</Properties>
</file>